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Proxima Nova"/>
      <p:regular r:id="rId15"/>
      <p:bold r:id="rId16"/>
      <p:italic r:id="rId17"/>
      <p:boldItalic r:id="rId18"/>
    </p:embeddedFont>
    <p:embeddedFont>
      <p:font typeface="Nunito"/>
      <p:regular r:id="rId19"/>
      <p:bold r:id="rId20"/>
      <p:italic r:id="rId21"/>
      <p:boldItalic r:id="rId22"/>
    </p:embeddedFont>
    <p:embeddedFont>
      <p:font typeface="Maven Pro"/>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24" Type="http://schemas.openxmlformats.org/officeDocument/2006/relationships/font" Target="fonts/MavenPro-bold.fntdata"/><Relationship Id="rId12" Type="http://schemas.openxmlformats.org/officeDocument/2006/relationships/slide" Target="slides/slide7.xml"/><Relationship Id="rId23"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regular.fntdata"/><Relationship Id="rId14" Type="http://schemas.openxmlformats.org/officeDocument/2006/relationships/slide" Target="slides/slide9.xml"/><Relationship Id="rId17" Type="http://schemas.openxmlformats.org/officeDocument/2006/relationships/font" Target="fonts/ProximaNova-italic.fntdata"/><Relationship Id="rId16" Type="http://schemas.openxmlformats.org/officeDocument/2006/relationships/font" Target="fonts/ProximaNova-bold.fntdata"/><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This project marked a significant shift in how inventory and supply chain decisions were made—leveraging historical data, robust forecasting models, and supplier performance metrics. Our analysis enabled a more structured, efficient approach to stock and vendor management. From forecasting daily demand for high-volume brands to classifying 7658 brands by value, this work established a comprehensive toolkit. Additionally, by quantifying delivery lead time variability and integrating it into reorder decisions, we built a foundation for leaner and smarter inventory control. This deck outlines how each step contributed to measurable improvements and provides actionable strategies for future implementation.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Our project began with a clear mission: to overhaul the existing stock management approach using actual operational data from 2016. The goal was to reduce waste, avoid stockouts, and improve alignment between sales, inventory, and supplier activities. Using brand-level sales analytics, we developed forecasting models and reorder strategies that brought structure and predictability to daily operations.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We didn’t stop at sales. We dissected purchase data to identify vendor behavior, calculating both average and variability in lead times. This enabled us to quantify reliability and feed it into safety stock decisions. The result? Inventory aligned with real-world supplier behavior and market demand.</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This slide outlines the foundational goals that guided each of the analytical tasks, ultimately laying the groundwork for a smarter, leaner supply chain operation.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One of the foundational elements of inventory optimization is predicting demand with precision. We used the Seasonal AutoRegressive Integrated Moving Average (SARIMA) model, a time-series forecasting approach, to analyze daily sales data for Brand 8111. This model captured both trend and seasonal behavior, producing forecasts that align closely with actual demand cycles.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With the forecasts in place, procurement can shift from reactive replenishment to preemptive stock control. This means fewer surprises, smoother supply, and reduced carrying costs.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Ultimately, accurate demand forecasts like these ensure that we can deliver what customers need, when they need it—without over-investing in inventory.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ABC analysis is a powerful method for segmenting inventory based on contribution to total sales. Using the Pareto Principle, we categorized over 7,600 unique brands into A, B, and C classes.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A-items, though few in number, drive the majority of sales and thus require the most attention—tight forecasting, frequent replenishment, and careful stock monitoring. B-items fall into a middle tier, while C-items, the most numerous but least valuable, can be managed with simpler policies to save resources.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This approach allows us to tailor inventory strategies per class—maximizing service level where it matters most and streamlining effort where returns are low.</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Vendor relationships are pivotal to supply chain resilience. We used two key datasets—purchase orders and invoices—to identify top suppliers by purchase volume and value. Notable leaders included DIAGEO NORTH AMERICA INC and MARTIGNETTI COMPANIES.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Beyond spend, we examined financial discipline—how quickly invoices were settled. Most suppliers were paid within a tight 35–37 day window, indicating consistency and strong vendor terms.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Finally, we analyzed delivery lead time variance to measure operational reliability. Vendors with low variability are more predictable and allow lower safety stock levels, directly reducing inventory costs.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This analysis empowers more strategic sourcing and prioritization of reliable partners.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Consistency in supplier delivery is a silent driver of inventory efficiency. To capture this, we clarified data semantics—using PODate as the order placement and ReceivingDate as actual receipt.</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By calculating standard deviation alongside average delivery lead time, we pinpointed which vendors were consistently on-time versus erratic. A vendor with high lead time variability poses a hidden risk—requiring higher safety stock and tying up capital.</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We visualized this using scatter plots, which made patterns clear: some top vendors, despite high volume, showed poor consistency. These insights offer direct levers to either improve reliability through negotiations or diversify sourcing to reduce operational exposure.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Inventory management decisions rest on two crucial questions: how much to order and when. For Brand 8111, we answered both using analytical models.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The EOQ model balances ordering and holding costs to find the most cost-efficient order size. Simultaneously, the ROP model signals exactly when to reorder, factoring in average daily demand and supplier lead time.</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To prevent stockouts, we included a buffer—safety stock—based on each supplier’s delivery variability. This integrated approach ensures inventory is lean, responsive, and resilient.</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Applying EOQ and ROP doesn’t just reduce costs—it empowers operations with predictability and precision.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Insights alone don’t transform operations—action does. From our analysis, several clear recommendations emerged for immediate and strategic improvements.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First, segment inventory using the ABC categories. High-value A-items should receive priority in forecasting, safety stock modeling, and ordering frequency. B- and C-items benefit from simplified processes that save effort without harming service levels.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Second, build forecasting into daily replenishment routines. Let EOQ and ROP evolve with demand trends, ensuring relevance month to month. Third, invest in supplier partnerships. Vendors with volatile lead times must be coached or replaced, especially for mission-critical items.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These recommendations empower a supply chain that is both lean and robust—optimizing cost while safeguarding service.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100"/>
              <a:t>The culmination of our work lies in the tangible and strategic improvements achieved. First and foremost, inventory planning became significantly more data-driven—cutting down excess stock, reducing stockouts, and boosting turnover rates.</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We now engage vendors with clarity—armed with delivery performance and payment behavior analytics, our supplier strategy is informed and tactical. Moreover, we've laid a scalable foundation: models like SARIMA, ABC, EOQ, and ROP can be continually updated with fresh data.</a:t>
            </a:r>
            <a:endParaRPr/>
          </a:p>
          <a:p>
            <a:pPr indent="-228600" lvl="0" marL="457200" rtl="0" algn="l">
              <a:lnSpc>
                <a:spcPct val="100000"/>
              </a:lnSpc>
              <a:spcBef>
                <a:spcPts val="0"/>
              </a:spcBef>
              <a:spcAft>
                <a:spcPts val="0"/>
              </a:spcAft>
              <a:buSzPts val="1100"/>
              <a:buNone/>
            </a:pPr>
            <a:r>
              <a:t/>
            </a:r>
            <a:endParaRPr sz="1100"/>
          </a:p>
          <a:p>
            <a:pPr indent="-298450" lvl="0" marL="457200" rtl="0" algn="l">
              <a:lnSpc>
                <a:spcPct val="100000"/>
              </a:lnSpc>
              <a:spcBef>
                <a:spcPts val="0"/>
              </a:spcBef>
              <a:spcAft>
                <a:spcPts val="0"/>
              </a:spcAft>
              <a:buSzPts val="1100"/>
              <a:buChar char="●"/>
            </a:pPr>
            <a:r>
              <a:rPr lang="en-US" sz="1100"/>
              <a:t>Looking ahead, this project enables transition to more agile methodologies such as JIT or demand-sensing systems. The groundwork is in place for a leaner, smarter supply chain built on evidence, not estimation.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273" name="Shape 273"/>
        <p:cNvGrpSpPr/>
        <p:nvPr/>
      </p:nvGrpSpPr>
      <p:grpSpPr>
        <a:xfrm>
          <a:off x="0" y="0"/>
          <a:ext cx="0" cy="0"/>
          <a:chOff x="0" y="0"/>
          <a:chExt cx="0" cy="0"/>
        </a:xfrm>
      </p:grpSpPr>
      <p:sp>
        <p:nvSpPr>
          <p:cNvPr id="274" name="Google Shape;274;p1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3"/>
          <p:cNvSpPr txBox="1"/>
          <p:nvPr>
            <p:ph type="title"/>
          </p:nvPr>
        </p:nvSpPr>
        <p:spPr>
          <a:xfrm>
            <a:off x="311700" y="0"/>
            <a:ext cx="8520600" cy="712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200"/>
              <a:buNone/>
              <a:defRPr sz="22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6" name="Google Shape;276;p13"/>
          <p:cNvSpPr txBox="1"/>
          <p:nvPr>
            <p:ph idx="1" type="body"/>
          </p:nvPr>
        </p:nvSpPr>
        <p:spPr>
          <a:xfrm>
            <a:off x="311700" y="1194734"/>
            <a:ext cx="8520600" cy="3851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sz="16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7" name="Google Shape;277;p13"/>
          <p:cNvSpPr txBox="1"/>
          <p:nvPr>
            <p:ph idx="12" type="sldNum"/>
          </p:nvPr>
        </p:nvSpPr>
        <p:spPr>
          <a:xfrm>
            <a:off x="8832297" y="4863993"/>
            <a:ext cx="311400" cy="192900"/>
          </a:xfrm>
          <a:prstGeom prst="rect">
            <a:avLst/>
          </a:prstGeom>
          <a:noFill/>
          <a:ln>
            <a:noFill/>
          </a:ln>
        </p:spPr>
        <p:txBody>
          <a:bodyPr anchorCtr="0" anchor="ctr" bIns="91425" lIns="91425" spcFirstLastPara="1" rIns="91425" wrap="square" tIns="91425">
            <a:normAutofit fontScale="25000" lnSpcReduction="20000"/>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13"/>
          <p:cNvSpPr txBox="1"/>
          <p:nvPr>
            <p:ph idx="2" type="subTitle"/>
          </p:nvPr>
        </p:nvSpPr>
        <p:spPr>
          <a:xfrm>
            <a:off x="311699" y="712926"/>
            <a:ext cx="8520600" cy="481800"/>
          </a:xfrm>
          <a:prstGeom prst="rect">
            <a:avLst/>
          </a:prstGeom>
          <a:noFill/>
          <a:ln>
            <a:noFill/>
          </a:ln>
        </p:spPr>
        <p:txBody>
          <a:bodyPr anchorCtr="0" anchor="t" bIns="91425" lIns="91425" spcFirstLastPara="1" rIns="91425" wrap="square" tIns="0">
            <a:normAutofit/>
          </a:bodyPr>
          <a:lstStyle>
            <a:lvl1pPr lvl="0" algn="l">
              <a:lnSpc>
                <a:spcPct val="100000"/>
              </a:lnSpc>
              <a:spcBef>
                <a:spcPts val="0"/>
              </a:spcBef>
              <a:spcAft>
                <a:spcPts val="0"/>
              </a:spcAft>
              <a:buSzPts val="18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Comprehensive Inventory &amp; Supply Chain Optimization</a:t>
            </a:r>
            <a:endParaRPr/>
          </a:p>
        </p:txBody>
      </p:sp>
      <p:sp>
        <p:nvSpPr>
          <p:cNvPr id="284" name="Google Shape;284;p14"/>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Project Summary Based on 2016 Data Analysis</a:t>
            </a:r>
            <a:endParaRPr/>
          </a:p>
        </p:txBody>
      </p:sp>
      <p:sp>
        <p:nvSpPr>
          <p:cNvPr id="285" name="Google Shape;285;p14"/>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6" name="Google Shape;286;p14"/>
          <p:cNvSpPr/>
          <p:nvPr/>
        </p:nvSpPr>
        <p:spPr>
          <a:xfrm>
            <a:off x="228600" y="1508672"/>
            <a:ext cx="8686800" cy="13509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287" name="Google Shape;287;p14"/>
          <p:cNvSpPr/>
          <p:nvPr/>
        </p:nvSpPr>
        <p:spPr>
          <a:xfrm>
            <a:off x="228600" y="1508675"/>
            <a:ext cx="8686800" cy="1481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228600" y="1508670"/>
            <a:ext cx="86868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a:off x="22860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1" name="Google Shape;291;p14"/>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292" name="Google Shape;292;p14"/>
          <p:cNvPicPr preferRelativeResize="0"/>
          <p:nvPr/>
        </p:nvPicPr>
        <p:blipFill rotWithShape="1">
          <a:blip r:embed="rId3">
            <a:alphaModFix/>
          </a:blip>
          <a:srcRect b="0" l="0" r="0" t="0"/>
          <a:stretch/>
        </p:blipFill>
        <p:spPr>
          <a:xfrm>
            <a:off x="1422350" y="1508670"/>
            <a:ext cx="304800" cy="304800"/>
          </a:xfrm>
          <a:prstGeom prst="rect">
            <a:avLst/>
          </a:prstGeom>
          <a:noFill/>
          <a:ln>
            <a:noFill/>
          </a:ln>
        </p:spPr>
      </p:pic>
      <p:sp>
        <p:nvSpPr>
          <p:cNvPr id="293" name="Google Shape;293;p14"/>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Data-Driven Strategy</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Transformed inventory planning from reactive to proactive using advanced analytics.</a:t>
            </a:r>
            <a:endParaRPr/>
          </a:p>
        </p:txBody>
      </p:sp>
      <p:sp>
        <p:nvSpPr>
          <p:cNvPr id="294" name="Google Shape;294;p14"/>
          <p:cNvSpPr/>
          <p:nvPr/>
        </p:nvSpPr>
        <p:spPr>
          <a:xfrm>
            <a:off x="3225700" y="1508670"/>
            <a:ext cx="269244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p14"/>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14"/>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297" name="Google Shape;297;p14"/>
          <p:cNvPicPr preferRelativeResize="0"/>
          <p:nvPr/>
        </p:nvPicPr>
        <p:blipFill rotWithShape="1">
          <a:blip r:embed="rId4">
            <a:alphaModFix/>
          </a:blip>
          <a:srcRect b="0" l="0" r="0" t="0"/>
          <a:stretch/>
        </p:blipFill>
        <p:spPr>
          <a:xfrm>
            <a:off x="4419451" y="1508670"/>
            <a:ext cx="304800" cy="304800"/>
          </a:xfrm>
          <a:prstGeom prst="rect">
            <a:avLst/>
          </a:prstGeom>
          <a:noFill/>
          <a:ln>
            <a:noFill/>
          </a:ln>
        </p:spPr>
      </p:pic>
      <p:sp>
        <p:nvSpPr>
          <p:cNvPr id="298" name="Google Shape;298;p14"/>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End-to-End Optimization</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Aligned sales, procurement, and supplier management for efficient operations.</a:t>
            </a:r>
            <a:endParaRPr/>
          </a:p>
        </p:txBody>
      </p:sp>
      <p:sp>
        <p:nvSpPr>
          <p:cNvPr id="299" name="Google Shape;299;p14"/>
          <p:cNvSpPr/>
          <p:nvPr/>
        </p:nvSpPr>
        <p:spPr>
          <a:xfrm>
            <a:off x="622295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 name="Google Shape;300;p14"/>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 name="Google Shape;301;p14"/>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02" name="Google Shape;302;p14"/>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303" name="Google Shape;303;p14"/>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Proven Methodologies</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Applied SARIMA, ABC analysis, EOQ, and lead time variability for tactical insights.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5"/>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Project Overview &amp; Goals</a:t>
            </a:r>
            <a:endParaRPr/>
          </a:p>
        </p:txBody>
      </p:sp>
      <p:sp>
        <p:nvSpPr>
          <p:cNvPr id="309" name="Google Shape;309;p15"/>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Transforming Inventory &amp; Supply Chain via 2016 Data Insights</a:t>
            </a:r>
            <a:endParaRPr/>
          </a:p>
        </p:txBody>
      </p:sp>
      <p:sp>
        <p:nvSpPr>
          <p:cNvPr id="310" name="Google Shape;310;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12" name="Google Shape;312;p15"/>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 name="Google Shape;313;p15"/>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 name="Google Shape;314;p15"/>
          <p:cNvSpPr txBox="1"/>
          <p:nvPr/>
        </p:nvSpPr>
        <p:spPr>
          <a:xfrm>
            <a:off x="228600" y="1508670"/>
            <a:ext cx="4190999" cy="2346424"/>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Inventory Optimization:</a:t>
            </a:r>
            <a:r>
              <a:rPr b="0" i="0" lang="en-US" sz="1300" u="none" cap="none" strike="noStrike">
                <a:solidFill>
                  <a:srgbClr val="616161"/>
                </a:solidFill>
                <a:latin typeface="Proxima Nova"/>
                <a:ea typeface="Proxima Nova"/>
                <a:cs typeface="Proxima Nova"/>
                <a:sym typeface="Proxima Nova"/>
              </a:rPr>
              <a:t> Applied data classification and modeling to determine ideal reorder levels across categories.</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Supplier &amp; Sales Analysis:</a:t>
            </a:r>
            <a:r>
              <a:rPr b="0" i="0" lang="en-US" sz="1300" u="none" cap="none" strike="noStrike">
                <a:solidFill>
                  <a:srgbClr val="616161"/>
                </a:solidFill>
                <a:latin typeface="Proxima Nova"/>
                <a:ea typeface="Proxima Nova"/>
                <a:cs typeface="Proxima Nova"/>
                <a:sym typeface="Proxima Nova"/>
              </a:rPr>
              <a:t> Evaluated top brands, vendor reliability, and delivery consistency for actionable procurement planning.</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Process Efficiency:</a:t>
            </a:r>
            <a:r>
              <a:rPr b="0" i="0" lang="en-US" sz="1300" u="none" cap="none" strike="noStrike">
                <a:solidFill>
                  <a:srgbClr val="616161"/>
                </a:solidFill>
                <a:latin typeface="Proxima Nova"/>
                <a:ea typeface="Proxima Nova"/>
                <a:cs typeface="Proxima Nova"/>
                <a:sym typeface="Proxima Nova"/>
              </a:rPr>
              <a:t> Transitioned to proactive inventory strategy by integrating EOQ, ROP, and forecasting models.</a:t>
            </a:r>
            <a:endParaRPr/>
          </a:p>
        </p:txBody>
      </p:sp>
      <p:sp>
        <p:nvSpPr>
          <p:cNvPr id="315" name="Google Shape;315;p15"/>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15"/>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17" name="Google Shape;317;p15"/>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318" name="Google Shape;318;p15"/>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6"/>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Demand Forecasting with SARIMA</a:t>
            </a:r>
            <a:endParaRPr/>
          </a:p>
        </p:txBody>
      </p:sp>
      <p:sp>
        <p:nvSpPr>
          <p:cNvPr id="324" name="Google Shape;324;p16"/>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Accurate Daily Sales Prediction for Brand 8111</a:t>
            </a:r>
            <a:endParaRPr/>
          </a:p>
        </p:txBody>
      </p:sp>
      <p:sp>
        <p:nvSpPr>
          <p:cNvPr id="325" name="Google Shape;325;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27" name="Google Shape;327;p16"/>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228600" y="1508670"/>
            <a:ext cx="86868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22860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1" name="Google Shape;331;p16"/>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32" name="Google Shape;332;p16"/>
          <p:cNvPicPr preferRelativeResize="0"/>
          <p:nvPr/>
        </p:nvPicPr>
        <p:blipFill rotWithShape="1">
          <a:blip r:embed="rId3">
            <a:alphaModFix/>
          </a:blip>
          <a:srcRect b="0" l="0" r="0" t="0"/>
          <a:stretch/>
        </p:blipFill>
        <p:spPr>
          <a:xfrm>
            <a:off x="1422350" y="1508670"/>
            <a:ext cx="304800" cy="304800"/>
          </a:xfrm>
          <a:prstGeom prst="rect">
            <a:avLst/>
          </a:prstGeom>
          <a:noFill/>
          <a:ln>
            <a:noFill/>
          </a:ln>
        </p:spPr>
      </p:pic>
      <p:sp>
        <p:nvSpPr>
          <p:cNvPr id="333" name="Google Shape;333;p16"/>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Forecasting Methodology</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Applied SARIMA model to 2016 daily sales data to identify trends and seasonal patterns.</a:t>
            </a:r>
            <a:endParaRPr/>
          </a:p>
        </p:txBody>
      </p:sp>
      <p:sp>
        <p:nvSpPr>
          <p:cNvPr id="334" name="Google Shape;334;p16"/>
          <p:cNvSpPr/>
          <p:nvPr/>
        </p:nvSpPr>
        <p:spPr>
          <a:xfrm>
            <a:off x="3225700" y="1508670"/>
            <a:ext cx="269244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16"/>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37" name="Google Shape;337;p16"/>
          <p:cNvPicPr preferRelativeResize="0"/>
          <p:nvPr/>
        </p:nvPicPr>
        <p:blipFill rotWithShape="1">
          <a:blip r:embed="rId4">
            <a:alphaModFix/>
          </a:blip>
          <a:srcRect b="0" l="0" r="0" t="0"/>
          <a:stretch/>
        </p:blipFill>
        <p:spPr>
          <a:xfrm>
            <a:off x="4419451" y="1508670"/>
            <a:ext cx="304800" cy="304800"/>
          </a:xfrm>
          <a:prstGeom prst="rect">
            <a:avLst/>
          </a:prstGeom>
          <a:noFill/>
          <a:ln>
            <a:noFill/>
          </a:ln>
        </p:spPr>
      </p:pic>
      <p:sp>
        <p:nvSpPr>
          <p:cNvPr id="338" name="Google Shape;338;p16"/>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Forecast Output</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Generated time-series predictions enabling demand-aligned inventory planning.</a:t>
            </a:r>
            <a:endParaRPr/>
          </a:p>
        </p:txBody>
      </p:sp>
      <p:sp>
        <p:nvSpPr>
          <p:cNvPr id="339" name="Google Shape;339;p16"/>
          <p:cNvSpPr/>
          <p:nvPr/>
        </p:nvSpPr>
        <p:spPr>
          <a:xfrm>
            <a:off x="622295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 name="Google Shape;341;p16"/>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42" name="Google Shape;342;p16"/>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343" name="Google Shape;343;p16"/>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Business Value</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Forecasts facilitate proactive ordering and minimize stockouts or overstock.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17"/>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ABC Analysis: Brand Categorization</a:t>
            </a:r>
            <a:endParaRPr/>
          </a:p>
        </p:txBody>
      </p:sp>
      <p:sp>
        <p:nvSpPr>
          <p:cNvPr id="349" name="Google Shape;349;p17"/>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Value-Based Inventory Segmentation (2016 Data)</a:t>
            </a:r>
            <a:endParaRPr/>
          </a:p>
        </p:txBody>
      </p:sp>
      <p:sp>
        <p:nvSpPr>
          <p:cNvPr id="350" name="Google Shape;350;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1" name="Google Shape;351;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52" name="Google Shape;352;p17"/>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3" name="Google Shape;353;p17"/>
          <p:cNvSpPr/>
          <p:nvPr/>
        </p:nvSpPr>
        <p:spPr>
          <a:xfrm>
            <a:off x="228600" y="1508670"/>
            <a:ext cx="86868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4" name="Google Shape;354;p17"/>
          <p:cNvSpPr/>
          <p:nvPr/>
        </p:nvSpPr>
        <p:spPr>
          <a:xfrm>
            <a:off x="22860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17"/>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17"/>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57" name="Google Shape;357;p17"/>
          <p:cNvPicPr preferRelativeResize="0"/>
          <p:nvPr/>
        </p:nvPicPr>
        <p:blipFill rotWithShape="1">
          <a:blip r:embed="rId3">
            <a:alphaModFix/>
          </a:blip>
          <a:srcRect b="0" l="0" r="0" t="0"/>
          <a:stretch/>
        </p:blipFill>
        <p:spPr>
          <a:xfrm>
            <a:off x="1422350" y="1508670"/>
            <a:ext cx="304800" cy="304800"/>
          </a:xfrm>
          <a:prstGeom prst="rect">
            <a:avLst/>
          </a:prstGeom>
          <a:noFill/>
          <a:ln>
            <a:noFill/>
          </a:ln>
        </p:spPr>
      </p:pic>
      <p:sp>
        <p:nvSpPr>
          <p:cNvPr id="358" name="Google Shape;358;p17"/>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A-Items: High Value</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1502 brands (~19.6%) accounted for 79.99% of sales value; require rigorous controls.</a:t>
            </a:r>
            <a:endParaRPr/>
          </a:p>
        </p:txBody>
      </p:sp>
      <p:sp>
        <p:nvSpPr>
          <p:cNvPr id="359" name="Google Shape;359;p17"/>
          <p:cNvSpPr/>
          <p:nvPr/>
        </p:nvSpPr>
        <p:spPr>
          <a:xfrm>
            <a:off x="3225700" y="1508670"/>
            <a:ext cx="269244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17"/>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1" name="Google Shape;361;p17"/>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62" name="Google Shape;362;p17"/>
          <p:cNvPicPr preferRelativeResize="0"/>
          <p:nvPr/>
        </p:nvPicPr>
        <p:blipFill rotWithShape="1">
          <a:blip r:embed="rId4">
            <a:alphaModFix/>
          </a:blip>
          <a:srcRect b="0" l="0" r="0" t="0"/>
          <a:stretch/>
        </p:blipFill>
        <p:spPr>
          <a:xfrm>
            <a:off x="4419451" y="1508670"/>
            <a:ext cx="304800" cy="304800"/>
          </a:xfrm>
          <a:prstGeom prst="rect">
            <a:avLst/>
          </a:prstGeom>
          <a:noFill/>
          <a:ln>
            <a:noFill/>
          </a:ln>
        </p:spPr>
      </p:pic>
      <p:sp>
        <p:nvSpPr>
          <p:cNvPr id="363" name="Google Shape;363;p17"/>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B-Items: Moderate Value</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1813 brands (~23.7%) represented 15.00% of value; moderate control required.</a:t>
            </a:r>
            <a:endParaRPr/>
          </a:p>
        </p:txBody>
      </p:sp>
      <p:sp>
        <p:nvSpPr>
          <p:cNvPr id="364" name="Google Shape;364;p17"/>
          <p:cNvSpPr/>
          <p:nvPr/>
        </p:nvSpPr>
        <p:spPr>
          <a:xfrm>
            <a:off x="622295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5" name="Google Shape;365;p17"/>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17"/>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67" name="Google Shape;367;p17"/>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368" name="Google Shape;368;p17"/>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C-Items: Low Value</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4343 brands (~56.7%) contributed only 5.00% of value; minimal oversight needed.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8"/>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Supplier Performance Analysis</a:t>
            </a:r>
            <a:endParaRPr/>
          </a:p>
        </p:txBody>
      </p:sp>
      <p:sp>
        <p:nvSpPr>
          <p:cNvPr id="374" name="Google Shape;374;p18"/>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Insights from Purchase &amp; Invoice Data (2016)</a:t>
            </a:r>
            <a:endParaRPr/>
          </a:p>
        </p:txBody>
      </p:sp>
      <p:sp>
        <p:nvSpPr>
          <p:cNvPr id="375" name="Google Shape;375;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18"/>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77" name="Google Shape;377;p18"/>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8" name="Google Shape;378;p18"/>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p18"/>
          <p:cNvSpPr txBox="1"/>
          <p:nvPr/>
        </p:nvSpPr>
        <p:spPr>
          <a:xfrm>
            <a:off x="228600" y="1508670"/>
            <a:ext cx="4190999" cy="2346424"/>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Top Vendor Identification:</a:t>
            </a:r>
            <a:r>
              <a:rPr b="0" i="0" lang="en-US" sz="1300" u="none" cap="none" strike="noStrike">
                <a:solidFill>
                  <a:srgbClr val="616161"/>
                </a:solidFill>
                <a:latin typeface="Proxima Nova"/>
                <a:ea typeface="Proxima Nova"/>
                <a:cs typeface="Proxima Nova"/>
                <a:sym typeface="Proxima Nova"/>
              </a:rPr>
              <a:t> Ranked suppliers by purchase volume and spend (e.g., DIAGEO, MARTIGNETTI, JIM BEAM).</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Payment Term Analysis:</a:t>
            </a:r>
            <a:r>
              <a:rPr b="0" i="0" lang="en-US" sz="1300" u="none" cap="none" strike="noStrike">
                <a:solidFill>
                  <a:srgbClr val="616161"/>
                </a:solidFill>
                <a:latin typeface="Proxima Nova"/>
                <a:ea typeface="Proxima Nova"/>
                <a:cs typeface="Proxima Nova"/>
                <a:sym typeface="Proxima Nova"/>
              </a:rPr>
              <a:t> Analyzed adherence to terms—most suppliers averaged 35–37 days to payment.</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Reliability Metrics:</a:t>
            </a:r>
            <a:r>
              <a:rPr b="0" i="0" lang="en-US" sz="1300" u="none" cap="none" strike="noStrike">
                <a:solidFill>
                  <a:srgbClr val="616161"/>
                </a:solidFill>
                <a:latin typeface="Proxima Nova"/>
                <a:ea typeface="Proxima Nova"/>
                <a:cs typeface="Proxima Nova"/>
                <a:sym typeface="Proxima Nova"/>
              </a:rPr>
              <a:t> Evaluated supplier delivery consistency and timeliness via lead time standard deviation.</a:t>
            </a:r>
            <a:endParaRPr/>
          </a:p>
        </p:txBody>
      </p:sp>
      <p:sp>
        <p:nvSpPr>
          <p:cNvPr id="380" name="Google Shape;380;p18"/>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1" name="Google Shape;381;p18"/>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82" name="Google Shape;382;p18"/>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383" name="Google Shape;383;p18"/>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9"/>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Delivery Lead Time Consistency</a:t>
            </a:r>
            <a:endParaRPr/>
          </a:p>
        </p:txBody>
      </p:sp>
      <p:sp>
        <p:nvSpPr>
          <p:cNvPr id="389" name="Google Shape;389;p19"/>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Supplier Reliability Through Variability Metrics</a:t>
            </a:r>
            <a:endParaRPr/>
          </a:p>
        </p:txBody>
      </p:sp>
      <p:sp>
        <p:nvSpPr>
          <p:cNvPr id="390" name="Google Shape;390;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392" name="Google Shape;392;p19"/>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a:off x="228600" y="1508670"/>
            <a:ext cx="86868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4" name="Google Shape;394;p19"/>
          <p:cNvSpPr/>
          <p:nvPr/>
        </p:nvSpPr>
        <p:spPr>
          <a:xfrm>
            <a:off x="22860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a:off x="142235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p19"/>
          <p:cNvSpPr txBox="1"/>
          <p:nvPr/>
        </p:nvSpPr>
        <p:spPr>
          <a:xfrm>
            <a:off x="142235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397" name="Google Shape;397;p19"/>
          <p:cNvPicPr preferRelativeResize="0"/>
          <p:nvPr/>
        </p:nvPicPr>
        <p:blipFill rotWithShape="1">
          <a:blip r:embed="rId3">
            <a:alphaModFix/>
          </a:blip>
          <a:srcRect b="0" l="0" r="0" t="0"/>
          <a:stretch/>
        </p:blipFill>
        <p:spPr>
          <a:xfrm>
            <a:off x="1422350" y="1508670"/>
            <a:ext cx="304800" cy="304800"/>
          </a:xfrm>
          <a:prstGeom prst="rect">
            <a:avLst/>
          </a:prstGeom>
          <a:noFill/>
          <a:ln>
            <a:noFill/>
          </a:ln>
        </p:spPr>
      </p:pic>
      <p:sp>
        <p:nvSpPr>
          <p:cNvPr id="398" name="Google Shape;398;p19"/>
          <p:cNvSpPr txBox="1"/>
          <p:nvPr/>
        </p:nvSpPr>
        <p:spPr>
          <a:xfrm>
            <a:off x="22860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Lead Time Definition</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Calculated delivery lead time using order and receipt dates for accuracy.</a:t>
            </a:r>
            <a:endParaRPr/>
          </a:p>
        </p:txBody>
      </p:sp>
      <p:sp>
        <p:nvSpPr>
          <p:cNvPr id="399" name="Google Shape;399;p19"/>
          <p:cNvSpPr/>
          <p:nvPr/>
        </p:nvSpPr>
        <p:spPr>
          <a:xfrm>
            <a:off x="3225700" y="1508670"/>
            <a:ext cx="2692449"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0" name="Google Shape;400;p19"/>
          <p:cNvSpPr/>
          <p:nvPr/>
        </p:nvSpPr>
        <p:spPr>
          <a:xfrm>
            <a:off x="4419451"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1" name="Google Shape;401;p19"/>
          <p:cNvSpPr txBox="1"/>
          <p:nvPr/>
        </p:nvSpPr>
        <p:spPr>
          <a:xfrm>
            <a:off x="4419451"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402" name="Google Shape;402;p19"/>
          <p:cNvPicPr preferRelativeResize="0"/>
          <p:nvPr/>
        </p:nvPicPr>
        <p:blipFill rotWithShape="1">
          <a:blip r:embed="rId4">
            <a:alphaModFix/>
          </a:blip>
          <a:srcRect b="0" l="0" r="0" t="0"/>
          <a:stretch/>
        </p:blipFill>
        <p:spPr>
          <a:xfrm>
            <a:off x="4419451" y="1508670"/>
            <a:ext cx="304800" cy="304800"/>
          </a:xfrm>
          <a:prstGeom prst="rect">
            <a:avLst/>
          </a:prstGeom>
          <a:noFill/>
          <a:ln>
            <a:noFill/>
          </a:ln>
        </p:spPr>
      </p:pic>
      <p:sp>
        <p:nvSpPr>
          <p:cNvPr id="403" name="Google Shape;403;p19"/>
          <p:cNvSpPr txBox="1"/>
          <p:nvPr/>
        </p:nvSpPr>
        <p:spPr>
          <a:xfrm>
            <a:off x="3225700" y="1965870"/>
            <a:ext cx="2692449"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Standard Deviation Analysis</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Assessed delivery variability to determine predictability of suppliers.</a:t>
            </a:r>
            <a:endParaRPr/>
          </a:p>
        </p:txBody>
      </p:sp>
      <p:sp>
        <p:nvSpPr>
          <p:cNvPr id="404" name="Google Shape;404;p19"/>
          <p:cNvSpPr/>
          <p:nvPr/>
        </p:nvSpPr>
        <p:spPr>
          <a:xfrm>
            <a:off x="6222950" y="1508670"/>
            <a:ext cx="2692300" cy="1279921"/>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5" name="Google Shape;405;p19"/>
          <p:cNvSpPr/>
          <p:nvPr/>
        </p:nvSpPr>
        <p:spPr>
          <a:xfrm>
            <a:off x="7416700" y="1508670"/>
            <a:ext cx="304800" cy="304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6" name="Google Shape;406;p19"/>
          <p:cNvSpPr txBox="1"/>
          <p:nvPr/>
        </p:nvSpPr>
        <p:spPr>
          <a:xfrm>
            <a:off x="7416700" y="1508670"/>
            <a:ext cx="304800" cy="30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407" name="Google Shape;407;p19"/>
          <p:cNvPicPr preferRelativeResize="0"/>
          <p:nvPr/>
        </p:nvPicPr>
        <p:blipFill rotWithShape="1">
          <a:blip r:embed="rId5">
            <a:alphaModFix/>
          </a:blip>
          <a:srcRect b="0" l="0" r="0" t="0"/>
          <a:stretch/>
        </p:blipFill>
        <p:spPr>
          <a:xfrm>
            <a:off x="7416700" y="1508670"/>
            <a:ext cx="304800" cy="304800"/>
          </a:xfrm>
          <a:prstGeom prst="rect">
            <a:avLst/>
          </a:prstGeom>
          <a:noFill/>
          <a:ln>
            <a:noFill/>
          </a:ln>
        </p:spPr>
      </p:pic>
      <p:sp>
        <p:nvSpPr>
          <p:cNvPr id="408" name="Google Shape;408;p19"/>
          <p:cNvSpPr txBox="1"/>
          <p:nvPr/>
        </p:nvSpPr>
        <p:spPr>
          <a:xfrm>
            <a:off x="6222950" y="1965870"/>
            <a:ext cx="2692300" cy="2056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300" u="none" cap="none" strike="noStrike">
                <a:solidFill>
                  <a:srgbClr val="616161"/>
                </a:solidFill>
                <a:latin typeface="Proxima Nova"/>
                <a:ea typeface="Proxima Nova"/>
                <a:cs typeface="Proxima Nova"/>
                <a:sym typeface="Proxima Nova"/>
              </a:rPr>
              <a:t>Visual Insights</a:t>
            </a:r>
            <a:endParaRPr/>
          </a:p>
          <a:p>
            <a:pPr indent="0" lvl="0" marL="0" marR="0" rtl="0" algn="ctr">
              <a:lnSpc>
                <a:spcPct val="100000"/>
              </a:lnSpc>
              <a:spcBef>
                <a:spcPts val="0"/>
              </a:spcBef>
              <a:spcAft>
                <a:spcPts val="0"/>
              </a:spcAft>
              <a:buNone/>
            </a:pPr>
            <a:r>
              <a:rPr b="0" i="0" lang="en-US" sz="1300" u="none" cap="none" strike="noStrike">
                <a:solidFill>
                  <a:srgbClr val="616161"/>
                </a:solidFill>
                <a:latin typeface="Proxima Nova"/>
                <a:ea typeface="Proxima Nova"/>
                <a:cs typeface="Proxima Nova"/>
                <a:sym typeface="Proxima Nova"/>
              </a:rPr>
              <a:t>Used scatter plots to highlight variance trends among top vendors.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0"/>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Inventory Optimization: EOQ &amp; ROP</a:t>
            </a:r>
            <a:endParaRPr/>
          </a:p>
        </p:txBody>
      </p:sp>
      <p:sp>
        <p:nvSpPr>
          <p:cNvPr id="414" name="Google Shape;414;p20"/>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Balancing Cost &amp; Availability via Analytical Models</a:t>
            </a:r>
            <a:endParaRPr/>
          </a:p>
        </p:txBody>
      </p:sp>
      <p:sp>
        <p:nvSpPr>
          <p:cNvPr id="415" name="Google Shape;415;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6" name="Google Shape;416;p20"/>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17" name="Google Shape;417;p20"/>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20"/>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9" name="Google Shape;419;p20"/>
          <p:cNvSpPr txBox="1"/>
          <p:nvPr/>
        </p:nvSpPr>
        <p:spPr>
          <a:xfrm>
            <a:off x="228600" y="1508670"/>
            <a:ext cx="4190999" cy="1935063"/>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Economic Order Quantity (EOQ):</a:t>
            </a:r>
            <a:r>
              <a:rPr b="0" i="0" lang="en-US" sz="1300" u="none" cap="none" strike="noStrike">
                <a:solidFill>
                  <a:srgbClr val="616161"/>
                </a:solidFill>
                <a:latin typeface="Proxima Nova"/>
                <a:ea typeface="Proxima Nova"/>
                <a:cs typeface="Proxima Nova"/>
                <a:sym typeface="Proxima Nova"/>
              </a:rPr>
              <a:t> Calculated optimal order size to minimize total inventory costs.</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Reorder Point (ROP):</a:t>
            </a:r>
            <a:r>
              <a:rPr b="0" i="0" lang="en-US" sz="1300" u="none" cap="none" strike="noStrike">
                <a:solidFill>
                  <a:srgbClr val="616161"/>
                </a:solidFill>
                <a:latin typeface="Proxima Nova"/>
                <a:ea typeface="Proxima Nova"/>
                <a:cs typeface="Proxima Nova"/>
                <a:sym typeface="Proxima Nova"/>
              </a:rPr>
              <a:t> Determined reorder threshold considering demand rate and lead time.</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Incorporated Safety Stock:</a:t>
            </a:r>
            <a:r>
              <a:rPr b="0" i="0" lang="en-US" sz="1300" u="none" cap="none" strike="noStrike">
                <a:solidFill>
                  <a:srgbClr val="616161"/>
                </a:solidFill>
                <a:latin typeface="Proxima Nova"/>
                <a:ea typeface="Proxima Nova"/>
                <a:cs typeface="Proxima Nova"/>
                <a:sym typeface="Proxima Nova"/>
              </a:rPr>
              <a:t> Used lead time variability data to define appropriate buffer levels.</a:t>
            </a:r>
            <a:endParaRPr/>
          </a:p>
        </p:txBody>
      </p:sp>
      <p:sp>
        <p:nvSpPr>
          <p:cNvPr id="420" name="Google Shape;420;p20"/>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20"/>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422" name="Google Shape;422;p20"/>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423" name="Google Shape;423;p20"/>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21"/>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Strategic Recommendations</a:t>
            </a:r>
            <a:endParaRPr/>
          </a:p>
        </p:txBody>
      </p:sp>
      <p:sp>
        <p:nvSpPr>
          <p:cNvPr id="429" name="Google Shape;429;p21"/>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Actions for Leaner, Smarter Supply Chains</a:t>
            </a:r>
            <a:endParaRPr/>
          </a:p>
        </p:txBody>
      </p:sp>
      <p:sp>
        <p:nvSpPr>
          <p:cNvPr id="430" name="Google Shape;430;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1" name="Google Shape;431;p21"/>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32" name="Google Shape;432;p21"/>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21"/>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4" name="Google Shape;434;p21"/>
          <p:cNvSpPr txBox="1"/>
          <p:nvPr/>
        </p:nvSpPr>
        <p:spPr>
          <a:xfrm>
            <a:off x="228600" y="1508670"/>
            <a:ext cx="4190999" cy="2346424"/>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Segmented Inventory Policies:</a:t>
            </a:r>
            <a:r>
              <a:rPr b="0" i="0" lang="en-US" sz="1300" u="none" cap="none" strike="noStrike">
                <a:solidFill>
                  <a:srgbClr val="616161"/>
                </a:solidFill>
                <a:latin typeface="Proxima Nova"/>
                <a:ea typeface="Proxima Nova"/>
                <a:cs typeface="Proxima Nova"/>
                <a:sym typeface="Proxima Nova"/>
              </a:rPr>
              <a:t> Apply ABC-based controls—tight management for A-items, simple methods for C-items.</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Forecast-Driven Replenishment:</a:t>
            </a:r>
            <a:r>
              <a:rPr b="0" i="0" lang="en-US" sz="1300" u="none" cap="none" strike="noStrike">
                <a:solidFill>
                  <a:srgbClr val="616161"/>
                </a:solidFill>
                <a:latin typeface="Proxima Nova"/>
                <a:ea typeface="Proxima Nova"/>
                <a:cs typeface="Proxima Nova"/>
                <a:sym typeface="Proxima Nova"/>
              </a:rPr>
              <a:t> Integrate demand forecasts into EOQ and ROP to adapt dynamically.</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Supplier Risk Management:</a:t>
            </a:r>
            <a:r>
              <a:rPr b="0" i="0" lang="en-US" sz="1300" u="none" cap="none" strike="noStrike">
                <a:solidFill>
                  <a:srgbClr val="616161"/>
                </a:solidFill>
                <a:latin typeface="Proxima Nova"/>
                <a:ea typeface="Proxima Nova"/>
                <a:cs typeface="Proxima Nova"/>
                <a:sym typeface="Proxima Nova"/>
              </a:rPr>
              <a:t> Work with inconsistent vendors to reduce variability and evaluate JIT feasibility.</a:t>
            </a:r>
            <a:endParaRPr/>
          </a:p>
        </p:txBody>
      </p:sp>
      <p:sp>
        <p:nvSpPr>
          <p:cNvPr id="435" name="Google Shape;435;p21"/>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21"/>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png" id="437" name="Google Shape;437;p21"/>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438" name="Google Shape;438;p21"/>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2"/>
          <p:cNvSpPr txBox="1"/>
          <p:nvPr>
            <p:ph type="title"/>
          </p:nvPr>
        </p:nvSpPr>
        <p:spPr>
          <a:xfrm>
            <a:off x="311700" y="0"/>
            <a:ext cx="8520600" cy="712925"/>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200"/>
              <a:buNone/>
            </a:pPr>
            <a:r>
              <a:rPr lang="en-US" sz="2200"/>
              <a:t>Project Impact &amp; Road Ahead</a:t>
            </a:r>
            <a:endParaRPr/>
          </a:p>
        </p:txBody>
      </p:sp>
      <p:sp>
        <p:nvSpPr>
          <p:cNvPr id="444" name="Google Shape;444;p22"/>
          <p:cNvSpPr txBox="1"/>
          <p:nvPr>
            <p:ph idx="2" type="subTitle"/>
          </p:nvPr>
        </p:nvSpPr>
        <p:spPr>
          <a:xfrm>
            <a:off x="311699" y="712926"/>
            <a:ext cx="8520599" cy="481810"/>
          </a:xfrm>
          <a:prstGeom prst="rect">
            <a:avLst/>
          </a:prstGeom>
          <a:noFill/>
          <a:ln>
            <a:noFill/>
          </a:ln>
        </p:spPr>
        <p:txBody>
          <a:bodyPr anchorCtr="0" anchor="t" bIns="91425" lIns="91425" spcFirstLastPara="1" rIns="91425" wrap="square" tIns="0">
            <a:normAutofit/>
          </a:bodyPr>
          <a:lstStyle/>
          <a:p>
            <a:pPr indent="0" lvl="0" marL="0" rtl="0" algn="l">
              <a:lnSpc>
                <a:spcPct val="100000"/>
              </a:lnSpc>
              <a:spcBef>
                <a:spcPts val="0"/>
              </a:spcBef>
              <a:spcAft>
                <a:spcPts val="0"/>
              </a:spcAft>
              <a:buSzPts val="1800"/>
              <a:buNone/>
            </a:pPr>
            <a:r>
              <a:rPr lang="en-US" sz="1600"/>
              <a:t>Enabling Proactive, Cost-Efficient Supply Chains</a:t>
            </a:r>
            <a:endParaRPr/>
          </a:p>
        </p:txBody>
      </p:sp>
      <p:sp>
        <p:nvSpPr>
          <p:cNvPr id="445" name="Google Shape;445;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6" name="Google Shape;446;p22"/>
          <p:cNvSpPr/>
          <p:nvPr/>
        </p:nvSpPr>
        <p:spPr>
          <a:xfrm>
            <a:off x="228600" y="1508670"/>
            <a:ext cx="8686800" cy="3200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00" u="none" cap="none" strike="noStrike">
              <a:solidFill>
                <a:srgbClr val="616161"/>
              </a:solidFill>
              <a:latin typeface="Proxima Nova"/>
              <a:ea typeface="Proxima Nova"/>
              <a:cs typeface="Proxima Nova"/>
              <a:sym typeface="Proxima Nova"/>
            </a:endParaRPr>
          </a:p>
        </p:txBody>
      </p:sp>
      <p:sp>
        <p:nvSpPr>
          <p:cNvPr id="447" name="Google Shape;447;p22"/>
          <p:cNvSpPr/>
          <p:nvPr/>
        </p:nvSpPr>
        <p:spPr>
          <a:xfrm>
            <a:off x="228600" y="1508670"/>
            <a:ext cx="8686800"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22"/>
          <p:cNvSpPr/>
          <p:nvPr/>
        </p:nvSpPr>
        <p:spPr>
          <a:xfrm>
            <a:off x="2286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9" name="Google Shape;449;p22"/>
          <p:cNvSpPr txBox="1"/>
          <p:nvPr/>
        </p:nvSpPr>
        <p:spPr>
          <a:xfrm>
            <a:off x="228600" y="1508670"/>
            <a:ext cx="4190999" cy="2346424"/>
          </a:xfrm>
          <a:prstGeom prst="rect">
            <a:avLst/>
          </a:prstGeom>
          <a:noFill/>
          <a:ln>
            <a:noFill/>
          </a:ln>
        </p:spPr>
        <p:txBody>
          <a:bodyPr anchorCtr="0" anchor="t" bIns="190500" lIns="190500" spcFirstLastPara="1" rIns="0" wrap="square" tIns="0">
            <a:spAutoFit/>
          </a:bodyPr>
          <a:lstStyle/>
          <a:p>
            <a:pPr indent="-91440" lvl="0" marL="228600" marR="0" rtl="0" algn="l">
              <a:lnSpc>
                <a:spcPct val="100000"/>
              </a:lnSpc>
              <a:spcBef>
                <a:spcPts val="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Operational Efficiency Gains:</a:t>
            </a:r>
            <a:r>
              <a:rPr b="0" i="0" lang="en-US" sz="1300" u="none" cap="none" strike="noStrike">
                <a:solidFill>
                  <a:srgbClr val="616161"/>
                </a:solidFill>
                <a:latin typeface="Proxima Nova"/>
                <a:ea typeface="Proxima Nova"/>
                <a:cs typeface="Proxima Nova"/>
                <a:sym typeface="Proxima Nova"/>
              </a:rPr>
              <a:t> Reduced excess inventory and stockouts through precise planning models.</a:t>
            </a:r>
            <a:endParaRPr/>
          </a:p>
          <a:p>
            <a:pPr indent="-91440" lvl="1" marL="228600" marR="0" rtl="0" algn="l">
              <a:lnSpc>
                <a:spcPct val="100000"/>
              </a:lnSpc>
              <a:spcBef>
                <a:spcPts val="20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Stronger Supplier Relationships:</a:t>
            </a:r>
            <a:r>
              <a:rPr b="0" i="0" lang="en-US" sz="1300" u="none" cap="none" strike="noStrike">
                <a:solidFill>
                  <a:srgbClr val="616161"/>
                </a:solidFill>
                <a:latin typeface="Proxima Nova"/>
                <a:ea typeface="Proxima Nova"/>
                <a:cs typeface="Proxima Nova"/>
                <a:sym typeface="Proxima Nova"/>
              </a:rPr>
              <a:t> Used data insights to manage and negotiate with vendors more strategically.</a:t>
            </a:r>
            <a:endParaRPr/>
          </a:p>
          <a:p>
            <a:pPr indent="-91440" lvl="1" marL="228600" marR="0" rtl="0" algn="l">
              <a:lnSpc>
                <a:spcPct val="100000"/>
              </a:lnSpc>
              <a:spcBef>
                <a:spcPts val="1200"/>
              </a:spcBef>
              <a:spcAft>
                <a:spcPts val="0"/>
              </a:spcAft>
              <a:buClr>
                <a:srgbClr val="000000"/>
              </a:buClr>
              <a:buSzPts val="1300"/>
              <a:buFont typeface="Arial"/>
              <a:buChar char="•"/>
            </a:pPr>
            <a:r>
              <a:rPr b="1" i="0" lang="en-US" sz="1300" u="none" cap="none" strike="noStrike">
                <a:solidFill>
                  <a:srgbClr val="616161"/>
                </a:solidFill>
                <a:latin typeface="Proxima Nova"/>
                <a:ea typeface="Proxima Nova"/>
                <a:cs typeface="Proxima Nova"/>
                <a:sym typeface="Proxima Nova"/>
              </a:rPr>
              <a:t>Scalable Analytical Framework:</a:t>
            </a:r>
            <a:r>
              <a:rPr b="0" i="0" lang="en-US" sz="1300" u="none" cap="none" strike="noStrike">
                <a:solidFill>
                  <a:srgbClr val="616161"/>
                </a:solidFill>
                <a:latin typeface="Proxima Nova"/>
                <a:ea typeface="Proxima Nova"/>
                <a:cs typeface="Proxima Nova"/>
                <a:sym typeface="Proxima Nova"/>
              </a:rPr>
              <a:t> Established methodologies for future demand forecasting and optimization.</a:t>
            </a:r>
            <a:endParaRPr/>
          </a:p>
        </p:txBody>
      </p:sp>
      <p:sp>
        <p:nvSpPr>
          <p:cNvPr id="450" name="Google Shape;450;p22"/>
          <p:cNvSpPr/>
          <p:nvPr/>
        </p:nvSpPr>
        <p:spPr>
          <a:xfrm>
            <a:off x="4724400" y="1508670"/>
            <a:ext cx="4190999" cy="25908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22"/>
          <p:cNvSpPr txBox="1"/>
          <p:nvPr/>
        </p:nvSpPr>
        <p:spPr>
          <a:xfrm>
            <a:off x="4724400" y="1508670"/>
            <a:ext cx="4190999" cy="2362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tmpkuhu32zu.png" id="452" name="Google Shape;452;p22"/>
          <p:cNvPicPr preferRelativeResize="0"/>
          <p:nvPr/>
        </p:nvPicPr>
        <p:blipFill rotWithShape="1">
          <a:blip r:embed="rId3">
            <a:alphaModFix/>
          </a:blip>
          <a:srcRect b="0" l="0" r="0" t="0"/>
          <a:stretch/>
        </p:blipFill>
        <p:spPr>
          <a:xfrm>
            <a:off x="4724400" y="1508670"/>
            <a:ext cx="4190999" cy="2362200"/>
          </a:xfrm>
          <a:prstGeom prst="rect">
            <a:avLst/>
          </a:prstGeom>
          <a:noFill/>
          <a:ln>
            <a:noFill/>
          </a:ln>
        </p:spPr>
      </p:pic>
      <p:sp>
        <p:nvSpPr>
          <p:cNvPr id="453" name="Google Shape;453;p22"/>
          <p:cNvSpPr/>
          <p:nvPr/>
        </p:nvSpPr>
        <p:spPr>
          <a:xfrm>
            <a:off x="4724400" y="3947070"/>
            <a:ext cx="4190999" cy="152400"/>
          </a:xfrm>
          <a:prstGeom prst="rect">
            <a:avLst/>
          </a:prstGeom>
          <a:solidFill>
            <a:srgbClr val="000000">
              <a:alpha val="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